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6858000" cx="12192000"/>
  <p:notesSz cx="6858000" cy="9144000"/>
  <p:embeddedFontLst>
    <p:embeddedFont>
      <p:font typeface="Garamond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Garamond-bold.fntdata"/><Relationship Id="rId23" Type="http://schemas.openxmlformats.org/officeDocument/2006/relationships/slide" Target="slides/slide19.xml"/><Relationship Id="rId45" Type="http://schemas.openxmlformats.org/officeDocument/2006/relationships/font" Target="fonts/Garamo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Garamond-boldItalic.fntdata"/><Relationship Id="rId25" Type="http://schemas.openxmlformats.org/officeDocument/2006/relationships/slide" Target="slides/slide21.xml"/><Relationship Id="rId47" Type="http://schemas.openxmlformats.org/officeDocument/2006/relationships/font" Target="fonts/Garamond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8" name="Google Shape;37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5" name="Google Shape;385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2" name="Google Shape;392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9" name="Google Shape;399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7" name="Google Shape;41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18" name="Google Shape;18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DRibbonTitle-UniformTrim.png" id="20" name="Google Shape;2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6" name="Google Shape;96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" name="Google Shape;105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0" name="Google Shape;150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3" name="Google Shape;153;p19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5" name="Google Shape;55;p6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8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1" name="Google Shape;81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0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7" name="Google Shape;7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DRibbonContent-UniformTrim.png" id="9" name="Google Shape;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vYwOtTMUz0c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1" lang="en-US" sz="6000"/>
              <a:t>AP Psychology</a:t>
            </a:r>
            <a:endParaRPr b="1" sz="6000"/>
          </a:p>
        </p:txBody>
      </p:sp>
      <p:sp>
        <p:nvSpPr>
          <p:cNvPr id="159" name="Google Shape;159;p20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b="1" lang="en-US" sz="2600">
                <a:solidFill>
                  <a:srgbClr val="990000"/>
                </a:solidFill>
              </a:rPr>
              <a:t>***YEAR IN REVIEW***</a:t>
            </a:r>
            <a:endParaRPr b="1" sz="260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b="1" lang="en-US" sz="2600">
                <a:solidFill>
                  <a:srgbClr val="990000"/>
                </a:solidFill>
              </a:rPr>
              <a:t>Created by </a:t>
            </a:r>
            <a:endParaRPr b="1" sz="260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b="1" lang="en-US" sz="2600">
                <a:solidFill>
                  <a:srgbClr val="990000"/>
                </a:solidFill>
              </a:rPr>
              <a:t>Heather Ferris</a:t>
            </a:r>
            <a:endParaRPr b="1" sz="260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t/>
            </a:r>
            <a:endParaRPr b="1" sz="260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Developmental Psych = 7-9%</a:t>
            </a:r>
            <a:endParaRPr/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Prenatal (germinal, embryonic, fetal)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Infancy (reflexes, recognition, preferences)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Freud’s psychosexual stages of development (see slide)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Piaget’s stages of cognitive development (see slide)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Kholberg’s stages of moral development (see slide)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Erikson’s stages of social development (see slide)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Language development</a:t>
            </a:r>
            <a:endParaRPr/>
          </a:p>
          <a:p>
            <a:pPr indent="-123634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None/>
            </a:pPr>
            <a:r>
              <a:t/>
            </a:r>
            <a:endParaRPr sz="2220"/>
          </a:p>
          <a:p>
            <a:pPr indent="-123634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None/>
            </a:pPr>
            <a:r>
              <a:t/>
            </a:r>
            <a:endParaRPr sz="2220"/>
          </a:p>
          <a:p>
            <a:pPr indent="-123634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books.bfwpub.com/myersAP1e/tables/10_T_1_big.gif" id="230" name="Google Shape;2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618" y="1221759"/>
            <a:ext cx="10723203" cy="460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iyahlaily.files.wordpress.com/2013/01/stage-of-cognitive-development.gif" id="235" name="Google Shape;2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7444" y="570264"/>
            <a:ext cx="6348506" cy="57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1.bp.blogspot.com/-LPMZruUzrjM/T-IDrOn0tsI/AAAAAAAADGE/vJmoHthNP0c/s1600/KOHLSTAG.GIF"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896" y="925158"/>
            <a:ext cx="7196866" cy="5132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zanl13.files.wordpress.com/2011/10/social-dev1.gif" id="245" name="Google Shape;2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358" y="796700"/>
            <a:ext cx="4947434" cy="527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Confusing Pairs</a:t>
            </a:r>
            <a:endParaRPr/>
          </a:p>
        </p:txBody>
      </p:sp>
      <p:sp>
        <p:nvSpPr>
          <p:cNvPr id="251" name="Google Shape;251;p34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Concrete operations </a:t>
            </a:r>
            <a:r>
              <a:rPr lang="en-US"/>
              <a:t>(logical thinking) v. </a:t>
            </a:r>
            <a:r>
              <a:rPr b="1" lang="en-US"/>
              <a:t>Formal operations </a:t>
            </a:r>
            <a:r>
              <a:rPr lang="en-US"/>
              <a:t>(philosophical thinking)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Identical twins </a:t>
            </a:r>
            <a:r>
              <a:rPr lang="en-US"/>
              <a:t>(same fertilized egg) v. </a:t>
            </a:r>
            <a:r>
              <a:rPr b="1" lang="en-US"/>
              <a:t>Fraternal twins </a:t>
            </a:r>
            <a:r>
              <a:rPr lang="en-US"/>
              <a:t>(two separate eggs)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sp>
        <p:nvSpPr>
          <p:cNvPr id="252" name="Google Shape;252;p34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Assimilation</a:t>
            </a:r>
            <a:r>
              <a:rPr lang="en-US"/>
              <a:t> (all four legged animals are “doggies”) v. </a:t>
            </a:r>
            <a:r>
              <a:rPr b="1" lang="en-US"/>
              <a:t>Accommodation</a:t>
            </a:r>
            <a:r>
              <a:rPr lang="en-US"/>
              <a:t> (“doggies” are different than “kitties”)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Phonemes </a:t>
            </a:r>
            <a:r>
              <a:rPr lang="en-US"/>
              <a:t>(basic sound units) v. </a:t>
            </a:r>
            <a:r>
              <a:rPr b="1" lang="en-US"/>
              <a:t>Morphemes</a:t>
            </a:r>
            <a:r>
              <a:rPr lang="en-US"/>
              <a:t> (basic units of meaning)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Biological Basis of Behavior = 8-10%</a:t>
            </a:r>
            <a:endParaRPr/>
          </a:p>
        </p:txBody>
      </p:sp>
      <p:sp>
        <p:nvSpPr>
          <p:cNvPr id="258" name="Google Shape;258;p3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Parts of the brain &amp; key role!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https://www.youtube.com/watch?v=vYwOtTMUz0c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Nervous system (voluntary v. involuntary)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Neurotransmitters (chemicals released by brain—see chart)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Hormones (chemicals released by endocrine system)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quia.com/files/quia/users/granitestatecollege/drugeducation/Lesson2/Image13.gif" id="263" name="Google Shape;26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951" y="699881"/>
            <a:ext cx="8875657" cy="539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type="title"/>
          </p:nvPr>
        </p:nvSpPr>
        <p:spPr>
          <a:xfrm>
            <a:off x="1295402" y="982132"/>
            <a:ext cx="9601196" cy="642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59"/>
              <a:buFont typeface="Garamond"/>
              <a:buNone/>
            </a:pPr>
            <a:r>
              <a:rPr lang="en-US" sz="3959"/>
              <a:t>Confusing Pairs</a:t>
            </a:r>
            <a:endParaRPr sz="3959"/>
          </a:p>
        </p:txBody>
      </p: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1295402" y="2458448"/>
            <a:ext cx="4718400" cy="3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3"/>
              <a:buChar char="•"/>
            </a:pPr>
            <a:r>
              <a:rPr b="1" lang="en-US" sz="2220"/>
              <a:t>Left brain </a:t>
            </a:r>
            <a:r>
              <a:rPr lang="en-US" sz="2220"/>
              <a:t>(language and logic) v. </a:t>
            </a:r>
            <a:r>
              <a:rPr b="1" lang="en-US" sz="2220"/>
              <a:t>Right brain </a:t>
            </a:r>
            <a:r>
              <a:rPr lang="en-US" sz="2220"/>
              <a:t>(creative and spatial)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b="1" lang="en-US" sz="2220"/>
              <a:t>Corpus Callosum </a:t>
            </a:r>
            <a:r>
              <a:rPr lang="en-US" sz="2220"/>
              <a:t>(divides the brain) v. </a:t>
            </a:r>
            <a:r>
              <a:rPr b="1" lang="en-US" sz="2220"/>
              <a:t>Cerebral Cortex </a:t>
            </a:r>
            <a:r>
              <a:rPr lang="en-US" sz="2220"/>
              <a:t>(cover the brain)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b="1" lang="en-US" sz="2220"/>
              <a:t>Sympathetic Nervous System </a:t>
            </a:r>
            <a:r>
              <a:rPr lang="en-US" sz="2220"/>
              <a:t>(fight or flight) v. </a:t>
            </a:r>
            <a:r>
              <a:rPr b="1" lang="en-US" sz="2220"/>
              <a:t>Parasympathetic</a:t>
            </a:r>
            <a:r>
              <a:rPr lang="en-US" sz="2220"/>
              <a:t> (calming-parachute)</a:t>
            </a:r>
            <a:endParaRPr/>
          </a:p>
          <a:p>
            <a:pPr indent="-123634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None/>
            </a:pPr>
            <a:r>
              <a:t/>
            </a:r>
            <a:endParaRPr sz="2220"/>
          </a:p>
        </p:txBody>
      </p:sp>
      <p:sp>
        <p:nvSpPr>
          <p:cNvPr id="270" name="Google Shape;270;p37"/>
          <p:cNvSpPr txBox="1"/>
          <p:nvPr>
            <p:ph idx="2" type="body"/>
          </p:nvPr>
        </p:nvSpPr>
        <p:spPr>
          <a:xfrm>
            <a:off x="6178294" y="2458445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3"/>
              <a:buChar char="•"/>
            </a:pPr>
            <a:r>
              <a:rPr b="1" lang="en-US" sz="2220"/>
              <a:t>lateral hypothalamus </a:t>
            </a:r>
            <a:r>
              <a:rPr lang="en-US" sz="2220"/>
              <a:t>(stimulates hunger) v. </a:t>
            </a:r>
            <a:r>
              <a:rPr b="1" lang="en-US" sz="2220"/>
              <a:t>ventromedial hypothalamus </a:t>
            </a:r>
            <a:r>
              <a:rPr lang="en-US" sz="2220"/>
              <a:t>(suppresses hunger)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b="1" lang="en-US" sz="2220"/>
              <a:t>Broca’s Area </a:t>
            </a:r>
            <a:r>
              <a:rPr lang="en-US" sz="2220"/>
              <a:t>(makes words) v. </a:t>
            </a:r>
            <a:r>
              <a:rPr b="1" lang="en-US" sz="2220"/>
              <a:t>Wernicke’s Area </a:t>
            </a:r>
            <a:r>
              <a:rPr lang="en-US" sz="2220"/>
              <a:t>(comprehends words)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b="1" lang="en-US" sz="2220"/>
              <a:t>Afferent neurons </a:t>
            </a:r>
            <a:r>
              <a:rPr lang="en-US" sz="2220"/>
              <a:t>(sensory, body to brain = “approach”) v. </a:t>
            </a:r>
            <a:r>
              <a:rPr b="1" lang="en-US" sz="2220"/>
              <a:t>Efferent neurons </a:t>
            </a:r>
            <a:r>
              <a:rPr lang="en-US" sz="2220"/>
              <a:t>( motor, “exit” brain to body)</a:t>
            </a:r>
            <a:endParaRPr/>
          </a:p>
          <a:p>
            <a:pPr indent="-123634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Sensation &amp; Perception</a:t>
            </a:r>
            <a:endParaRPr/>
          </a:p>
        </p:txBody>
      </p:sp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1295400" y="2556683"/>
            <a:ext cx="4718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Sensation	</a:t>
            </a:r>
            <a:endParaRPr/>
          </a:p>
        </p:txBody>
      </p:sp>
      <p:sp>
        <p:nvSpPr>
          <p:cNvPr id="277" name="Google Shape;277;p38"/>
          <p:cNvSpPr txBox="1"/>
          <p:nvPr>
            <p:ph idx="2" type="body"/>
          </p:nvPr>
        </p:nvSpPr>
        <p:spPr>
          <a:xfrm>
            <a:off x="936015" y="3136787"/>
            <a:ext cx="5077800" cy="28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Basic sensory processes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Accessories = gather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Transduction = turn info into neural activity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Thalamus = switchboard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Common disorders (visual &amp; hearing impairments)</a:t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 txBox="1"/>
          <p:nvPr>
            <p:ph idx="3" type="body"/>
          </p:nvPr>
        </p:nvSpPr>
        <p:spPr>
          <a:xfrm>
            <a:off x="6180670" y="2556696"/>
            <a:ext cx="4718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Perception</a:t>
            </a:r>
            <a:endParaRPr/>
          </a:p>
        </p:txBody>
      </p:sp>
      <p:sp>
        <p:nvSpPr>
          <p:cNvPr id="279" name="Google Shape;279;p38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Absolute threshold = minimum stimulus that can be detected 50% of the time</a:t>
            </a:r>
            <a:endParaRPr/>
          </a:p>
          <a:p>
            <a:pPr indent="-285750" lvl="1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Difference threshold (JND) aka Weber’s Law= the smallest difference between stimuli that we can detect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Gestalt principles (see chart)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REMINDERS</a:t>
            </a:r>
            <a:endParaRPr/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MULTIPLE CHOICE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100 QUESTIONS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70 MINUTES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DON’T SPEND TOO LONG ON 1 QUESTION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ANSWER </a:t>
            </a:r>
            <a:r>
              <a:rPr b="1" lang="en-US" u="sng"/>
              <a:t>ALL</a:t>
            </a:r>
            <a:r>
              <a:rPr lang="en-US"/>
              <a:t> QUESTIONS</a:t>
            </a:r>
            <a:endParaRPr/>
          </a:p>
          <a:p>
            <a:pPr indent="-13970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FREE RESPONSE QUESTIONS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2 ESSAYS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50 MINUTES TOTAL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ANALYZE PROMPT ACCURATELY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COMPLETE SENTENCES ONLY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WRITE LEGIBLY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309" y="623944"/>
            <a:ext cx="10802827" cy="56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Learning = 7-9%</a:t>
            </a:r>
            <a:endParaRPr/>
          </a:p>
        </p:txBody>
      </p:sp>
      <p:sp>
        <p:nvSpPr>
          <p:cNvPr id="290" name="Google Shape;290;p40"/>
          <p:cNvSpPr txBox="1"/>
          <p:nvPr>
            <p:ph idx="1" type="body"/>
          </p:nvPr>
        </p:nvSpPr>
        <p:spPr>
          <a:xfrm>
            <a:off x="1295401" y="24041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Classical Conditioning (UCS + UCR + CS = CR)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Operant Conditioning (shaping using reinforces and punishers)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Positives and negatives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Reinforcement schedules (fixed &amp; variable intervals, ratios)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Types of learning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Cognitive = mental processes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Insight = sudden awareness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Observational = modeling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Latent = not portrayed at time of learning</a:t>
            </a:r>
            <a:endParaRPr sz="1700"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Confusing Pairs</a:t>
            </a:r>
            <a:endParaRPr/>
          </a:p>
        </p:txBody>
      </p:sp>
      <p:sp>
        <p:nvSpPr>
          <p:cNvPr id="296" name="Google Shape;296;p4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Classical conditioning </a:t>
            </a:r>
            <a:r>
              <a:rPr lang="en-US"/>
              <a:t>(involuntary) v. </a:t>
            </a:r>
            <a:r>
              <a:rPr b="1" lang="en-US"/>
              <a:t>operant conditioning </a:t>
            </a:r>
            <a:r>
              <a:rPr lang="en-US"/>
              <a:t>(voluntary)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descr="http://www.intropsych.com/ch05_conditioning/05classicalvsoperant.jpg" id="297" name="Google Shape;2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740" y="3102301"/>
            <a:ext cx="7282517" cy="317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States of Consciousness = 2-4%</a:t>
            </a:r>
            <a:endParaRPr/>
          </a:p>
        </p:txBody>
      </p:sp>
      <p:sp>
        <p:nvSpPr>
          <p:cNvPr id="303" name="Google Shape;303;p4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Psychoactive drugs (categories &amp; effects—see chart)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Stages of sleep (see slide)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Dream theories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Psychoanalytic—satisfy urges, repress desires,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Activation-Synthesis—cerebral cortex synthesizes and tries to make sense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Cognitive—review &amp; address problems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books.bfwpub.com/myersAP1e/tables/5_T_3.gif" id="308" name="Google Shape;30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807" y="1000462"/>
            <a:ext cx="10627472" cy="5077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/>
          <p:nvPr>
            <p:ph type="title"/>
          </p:nvPr>
        </p:nvSpPr>
        <p:spPr>
          <a:xfrm>
            <a:off x="1295402" y="982132"/>
            <a:ext cx="9601196" cy="577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59"/>
              <a:buFont typeface="Garamond"/>
              <a:buNone/>
            </a:pPr>
            <a:r>
              <a:rPr lang="en-US" sz="3959"/>
              <a:t>Stages of Sleep</a:t>
            </a:r>
            <a:endParaRPr sz="3959"/>
          </a:p>
        </p:txBody>
      </p:sp>
      <p:pic>
        <p:nvPicPr>
          <p:cNvPr descr="http://s.hswstatic.com/gif/sleep-stages.gif" id="314" name="Google Shape;3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100" y="1612174"/>
            <a:ext cx="7969827" cy="4651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Testing and Individual Differences = 5-7%</a:t>
            </a:r>
            <a:endParaRPr/>
          </a:p>
        </p:txBody>
      </p:sp>
      <p:sp>
        <p:nvSpPr>
          <p:cNvPr id="320" name="Google Shape;320;p45"/>
          <p:cNvSpPr txBox="1"/>
          <p:nvPr>
            <p:ph idx="1" type="body"/>
          </p:nvPr>
        </p:nvSpPr>
        <p:spPr>
          <a:xfrm>
            <a:off x="1295401" y="2359169"/>
            <a:ext cx="5869200" cy="3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Nature v Nurture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Assessing intelligence—types of tests, standardization, norms, etc.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Binet = dev first type intended for school children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Weschler = various age levels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Gardner’s multiple intelligences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Diversity in intelligence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descr="multiple-intelligences" id="321" name="Google Shape;32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036" y="2161310"/>
            <a:ext cx="3851562" cy="397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Confusing Pairs</a:t>
            </a:r>
            <a:endParaRPr/>
          </a:p>
        </p:txBody>
      </p:sp>
      <p:sp>
        <p:nvSpPr>
          <p:cNvPr id="327" name="Google Shape;327;p46"/>
          <p:cNvSpPr txBox="1"/>
          <p:nvPr>
            <p:ph idx="1" type="body"/>
          </p:nvPr>
        </p:nvSpPr>
        <p:spPr>
          <a:xfrm>
            <a:off x="1298448" y="2560320"/>
            <a:ext cx="4718304" cy="1323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Fluid Intelligence </a:t>
            </a:r>
            <a:r>
              <a:rPr lang="en-US"/>
              <a:t>(processing speed) v. </a:t>
            </a:r>
            <a:r>
              <a:rPr b="1" lang="en-US"/>
              <a:t>Crystallized </a:t>
            </a:r>
            <a:r>
              <a:rPr lang="en-US"/>
              <a:t>Intelligence (acquired knowledge)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sp>
        <p:nvSpPr>
          <p:cNvPr id="328" name="Google Shape;328;p46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Validity</a:t>
            </a:r>
            <a:r>
              <a:rPr lang="en-US"/>
              <a:t> (test measures what is should) v. </a:t>
            </a:r>
            <a:r>
              <a:rPr b="1" lang="en-US"/>
              <a:t>Reliability</a:t>
            </a:r>
            <a:r>
              <a:rPr lang="en-US"/>
              <a:t> (similar scores on a retest)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Achievement </a:t>
            </a:r>
            <a:r>
              <a:rPr lang="en-US"/>
              <a:t>test (what you’ve learned) v. </a:t>
            </a:r>
            <a:r>
              <a:rPr b="1" lang="en-US"/>
              <a:t>Aptitude</a:t>
            </a:r>
            <a:r>
              <a:rPr lang="en-US"/>
              <a:t> test (potential)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descr="http://yourbrainatwork.org/wp-content/uploads/2013/12/crystallized-fluid.jpg" id="329" name="Google Shape;32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6563" y="3808207"/>
            <a:ext cx="3495441" cy="2478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Motivation &amp; Emotion = 6-8%</a:t>
            </a:r>
            <a:endParaRPr/>
          </a:p>
        </p:txBody>
      </p:sp>
      <p:sp>
        <p:nvSpPr>
          <p:cNvPr id="335" name="Google Shape;335;p47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Theories on Motivation</a:t>
            </a:r>
            <a:endParaRPr/>
          </a:p>
        </p:txBody>
      </p:sp>
      <p:sp>
        <p:nvSpPr>
          <p:cNvPr id="336" name="Google Shape;336;p47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Instinct = innate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Drive Reduction = homeostasis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Arousal = Yerkes-Dodson Law (see next slide)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 Maslow’s Hierarchy of needs (see next slide)</a:t>
            </a:r>
            <a:endParaRPr/>
          </a:p>
          <a:p>
            <a:pPr indent="-13970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</p:txBody>
      </p:sp>
      <p:sp>
        <p:nvSpPr>
          <p:cNvPr id="337" name="Google Shape;337;p47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Theories on Emotion</a:t>
            </a:r>
            <a:endParaRPr/>
          </a:p>
        </p:txBody>
      </p:sp>
      <p:sp>
        <p:nvSpPr>
          <p:cNvPr id="338" name="Google Shape;338;p47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James Lange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Cannon-Bard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Schachter-Singer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See slide!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ecretgeek.net/image/stress_graph_sm.gif" id="343" name="Google Shape;34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617" y="1109831"/>
            <a:ext cx="5036542" cy="4688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low" id="344" name="Google Shape;34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880" y="1109831"/>
            <a:ext cx="4991100" cy="44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8"/>
          <p:cNvSpPr txBox="1"/>
          <p:nvPr/>
        </p:nvSpPr>
        <p:spPr>
          <a:xfrm>
            <a:off x="1473798" y="5658523"/>
            <a:ext cx="391578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Yerkes-Dodson Law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1295402" y="982132"/>
            <a:ext cx="514842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59"/>
              <a:buFont typeface="Garamond"/>
              <a:buNone/>
            </a:pPr>
            <a:r>
              <a:rPr lang="en-US" sz="3959"/>
              <a:t>History &amp; Approaches = 2-4%</a:t>
            </a:r>
            <a:endParaRPr sz="3959"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1295401" y="2556932"/>
            <a:ext cx="3588571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Birth date = 1879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Wundt established 1st research lab in Germany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Transition of psychology from a philosophy to a science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Remember the hand!</a:t>
            </a:r>
            <a:endParaRPr/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1708" y="591670"/>
            <a:ext cx="5238974" cy="566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cYiNg1I0C9PNjVXG_L_Ascs12vSHTJENSNxRU0u5le-69VaygbkcgAFIBdtPpbF_pNgwTXYHqG92KvNV8raLAHw24xf6vF9KxSkYxdPZTPI9X_XXh-I" id="350" name="Google Shape;35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104" y="634701"/>
            <a:ext cx="8918089" cy="552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Confusing Pairs</a:t>
            </a:r>
            <a:endParaRPr/>
          </a:p>
        </p:txBody>
      </p:sp>
      <p:sp>
        <p:nvSpPr>
          <p:cNvPr id="356" name="Google Shape;356;p50"/>
          <p:cNvSpPr txBox="1"/>
          <p:nvPr>
            <p:ph idx="1" type="body"/>
          </p:nvPr>
        </p:nvSpPr>
        <p:spPr>
          <a:xfrm>
            <a:off x="913984" y="2560319"/>
            <a:ext cx="4015830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Intrinsic</a:t>
            </a:r>
            <a:r>
              <a:rPr lang="en-US"/>
              <a:t> motivation (for personal satisfaction) v. </a:t>
            </a:r>
            <a:r>
              <a:rPr b="1" lang="en-US"/>
              <a:t>Extrinsic</a:t>
            </a:r>
            <a:r>
              <a:rPr lang="en-US"/>
              <a:t> (for rewards)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descr="https://d1zqayhc1yz6oo.cloudfront.net/thumbs/thumb-aa1f5711a85e0462bb8625068fa934fc.png" id="357" name="Google Shape;3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7309" y="2429446"/>
            <a:ext cx="6772469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Personality = 5-7 %</a:t>
            </a:r>
            <a:endParaRPr/>
          </a:p>
        </p:txBody>
      </p:sp>
      <p:sp>
        <p:nvSpPr>
          <p:cNvPr id="363" name="Google Shape;363;p51"/>
          <p:cNvSpPr txBox="1"/>
          <p:nvPr>
            <p:ph idx="1" type="body"/>
          </p:nvPr>
        </p:nvSpPr>
        <p:spPr>
          <a:xfrm>
            <a:off x="961914" y="2675267"/>
            <a:ext cx="3104477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Theories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Types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A (high stress) v. B (low stress)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Introvert v Extrovert &amp; Stable v Unstable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Big 5 Factors (See next slide)</a:t>
            </a:r>
            <a:endParaRPr/>
          </a:p>
        </p:txBody>
      </p:sp>
      <p:pic>
        <p:nvPicPr>
          <p:cNvPr descr="http://personalintelligence.info/wp-content/uploads/2013/11/Table-of-Perspectives.jpg" id="364" name="Google Shape;36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755" y="2285999"/>
            <a:ext cx="7024743" cy="385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.flatworldknowledge.com/bauer_1.1/bauer_1.1-fig12_003.jpg" id="369" name="Google Shape;36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648" y="818999"/>
            <a:ext cx="8407027" cy="565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Abnormal Behavior = 7-9%</a:t>
            </a:r>
            <a:endParaRPr/>
          </a:p>
        </p:txBody>
      </p:sp>
      <p:sp>
        <p:nvSpPr>
          <p:cNvPr id="375" name="Google Shape;375;p53"/>
          <p:cNvSpPr txBox="1"/>
          <p:nvPr>
            <p:ph idx="1" type="body"/>
          </p:nvPr>
        </p:nvSpPr>
        <p:spPr>
          <a:xfrm>
            <a:off x="1295401" y="2556932"/>
            <a:ext cx="5299037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Psychological Disorders (see next slide and chart on page 598)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DSM-V ( </a:t>
            </a:r>
            <a:r>
              <a:rPr i="1" lang="en-US"/>
              <a:t>Diagnostic and Statistical Manual of Mental Disorders</a:t>
            </a:r>
            <a:r>
              <a:rPr lang="en-US"/>
              <a:t>) = the standard classification of mental disorders used by mental health professionals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Psych Disorders</a:t>
            </a:r>
            <a:endParaRPr/>
          </a:p>
        </p:txBody>
      </p:sp>
      <p:sp>
        <p:nvSpPr>
          <p:cNvPr id="381" name="Google Shape;381;p54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Anxiety Disorders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Phobia = intense/irrational fear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GAD = not focused on particular situation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Panic = recurring attacks w/o warning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OCD = persistent thoughts of contamination or harm</a:t>
            </a:r>
            <a:endParaRPr/>
          </a:p>
        </p:txBody>
      </p:sp>
      <p:sp>
        <p:nvSpPr>
          <p:cNvPr id="382" name="Google Shape;382;p54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Somatoform= no physical cause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Conversion = sensory or motor failure (ex: blindness)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Hypochondriasis = fear of illness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Somatization = numerous vague physical complaints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Pain = severe pain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Psych Disorders</a:t>
            </a:r>
            <a:endParaRPr/>
          </a:p>
        </p:txBody>
      </p:sp>
      <p:sp>
        <p:nvSpPr>
          <p:cNvPr id="388" name="Google Shape;388;p55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Dissociative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Fugue = move &amp; new identity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Amnesia = forgets personal info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DID = more than one identity</a:t>
            </a:r>
            <a:endParaRPr sz="1700"/>
          </a:p>
        </p:txBody>
      </p:sp>
      <p:sp>
        <p:nvSpPr>
          <p:cNvPr id="389" name="Google Shape;389;p55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Mood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Major depressive = sad/hopeless long per of time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Dysthymic = less intense, but long per time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Bipolar = depression  &amp; mania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906"/>
              </a:spcBef>
              <a:spcAft>
                <a:spcPts val="0"/>
              </a:spcAft>
              <a:buSzPts val="1759"/>
              <a:buChar char="•"/>
            </a:pPr>
            <a:r>
              <a:rPr lang="en-US" sz="1530"/>
              <a:t>I – more severe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906"/>
              </a:spcBef>
              <a:spcAft>
                <a:spcPts val="0"/>
              </a:spcAft>
              <a:buSzPts val="1759"/>
              <a:buChar char="•"/>
            </a:pPr>
            <a:r>
              <a:rPr lang="en-US" sz="1530"/>
              <a:t>II – major depression with hypomania (less severe)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906"/>
              </a:spcBef>
              <a:spcAft>
                <a:spcPts val="0"/>
              </a:spcAft>
              <a:buSzPts val="1759"/>
              <a:buChar char="•"/>
            </a:pPr>
            <a:r>
              <a:rPr lang="en-US" sz="1530"/>
              <a:t>Cyclothymia – prolonged, but less severe spikes of mania and depression</a:t>
            </a:r>
            <a:endParaRPr sz="1530"/>
          </a:p>
          <a:p>
            <a:pPr indent="-174020" lvl="2" marL="1200150" rtl="0" algn="l">
              <a:lnSpc>
                <a:spcPct val="90000"/>
              </a:lnSpc>
              <a:spcBef>
                <a:spcPts val="906"/>
              </a:spcBef>
              <a:spcAft>
                <a:spcPts val="0"/>
              </a:spcAft>
              <a:buSzPts val="1759"/>
              <a:buNone/>
            </a:pPr>
            <a:r>
              <a:t/>
            </a:r>
            <a:endParaRPr sz="1530"/>
          </a:p>
        </p:txBody>
      </p:sp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/>
        </p:nvSpPr>
        <p:spPr>
          <a:xfrm>
            <a:off x="1854900" y="926200"/>
            <a:ext cx="86790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Psych Disorders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6"/>
          <p:cNvSpPr txBox="1"/>
          <p:nvPr/>
        </p:nvSpPr>
        <p:spPr>
          <a:xfrm>
            <a:off x="1310325" y="2688750"/>
            <a:ext cx="53271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3636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043636"/>
                </a:solidFill>
                <a:latin typeface="Arial"/>
                <a:ea typeface="Arial"/>
                <a:cs typeface="Arial"/>
                <a:sym typeface="Arial"/>
              </a:rPr>
              <a:t>Schizophrenia Spectrum And Other Psychotic Disorders (2 of 5 symptoms are required for diagnosis--one must be from top 3 in list)</a:t>
            </a:r>
            <a:endParaRPr b="0" i="0" sz="1500" u="none" cap="none" strike="noStrike">
              <a:solidFill>
                <a:srgbClr val="0436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3636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043636"/>
                </a:solidFill>
                <a:latin typeface="Arial"/>
                <a:ea typeface="Arial"/>
                <a:cs typeface="Arial"/>
                <a:sym typeface="Arial"/>
              </a:rPr>
              <a:t>delusions</a:t>
            </a:r>
            <a:endParaRPr b="0" i="0" sz="1500" u="none" cap="none" strike="noStrike">
              <a:solidFill>
                <a:srgbClr val="0436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3636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043636"/>
                </a:solidFill>
                <a:latin typeface="Arial"/>
                <a:ea typeface="Arial"/>
                <a:cs typeface="Arial"/>
                <a:sym typeface="Arial"/>
              </a:rPr>
              <a:t>hallucinations</a:t>
            </a:r>
            <a:endParaRPr b="0" i="0" sz="1500" u="none" cap="none" strike="noStrike">
              <a:solidFill>
                <a:srgbClr val="0436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3636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043636"/>
                </a:solidFill>
                <a:latin typeface="Arial"/>
                <a:ea typeface="Arial"/>
                <a:cs typeface="Arial"/>
                <a:sym typeface="Arial"/>
              </a:rPr>
              <a:t>disorganized speech</a:t>
            </a:r>
            <a:endParaRPr b="0" i="0" sz="1500" u="none" cap="none" strike="noStrike">
              <a:solidFill>
                <a:srgbClr val="0436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3636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043636"/>
                </a:solidFill>
                <a:latin typeface="Arial"/>
                <a:ea typeface="Arial"/>
                <a:cs typeface="Arial"/>
                <a:sym typeface="Arial"/>
              </a:rPr>
              <a:t>disorganized or catatonic behavior</a:t>
            </a:r>
            <a:endParaRPr b="0" i="0" sz="1500" u="none" cap="none" strike="noStrike">
              <a:solidFill>
                <a:srgbClr val="0436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43636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043636"/>
                </a:solidFill>
                <a:latin typeface="Arial"/>
                <a:ea typeface="Arial"/>
                <a:cs typeface="Arial"/>
                <a:sym typeface="Arial"/>
              </a:rPr>
              <a:t>negative symptoms</a:t>
            </a:r>
            <a:endParaRPr b="0" i="0" sz="1500" u="none" cap="none" strike="noStrike">
              <a:solidFill>
                <a:srgbClr val="0436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 txBox="1"/>
          <p:nvPr/>
        </p:nvSpPr>
        <p:spPr>
          <a:xfrm>
            <a:off x="7197500" y="2688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According to NAMI, research suggests that schizophrenia may have several possible causes:</a:t>
            </a:r>
            <a:endParaRPr b="0" i="0" sz="1500" u="none" cap="none" strike="noStrike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Genetics</a:t>
            </a:r>
            <a:endParaRPr b="0" i="0" sz="1500" u="none" cap="none" strike="noStrike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b="0" i="0" sz="1500" u="none" cap="none" strike="noStrike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Brain chemistry</a:t>
            </a:r>
            <a:endParaRPr b="0" i="0" sz="1500" u="none" cap="none" strike="noStrike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Substance use</a:t>
            </a:r>
            <a:endParaRPr b="0" i="0" sz="1500" u="none" cap="none" strike="noStrike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Treatment of Abnormal Behavior = 5-7%</a:t>
            </a:r>
            <a:endParaRPr/>
          </a:p>
        </p:txBody>
      </p:sp>
      <p:sp>
        <p:nvSpPr>
          <p:cNvPr id="402" name="Google Shape;402;p57"/>
          <p:cNvSpPr txBox="1"/>
          <p:nvPr>
            <p:ph idx="1" type="body"/>
          </p:nvPr>
        </p:nvSpPr>
        <p:spPr>
          <a:xfrm>
            <a:off x="1295400" y="2285992"/>
            <a:ext cx="4718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Types of Therapy</a:t>
            </a:r>
            <a:endParaRPr/>
          </a:p>
        </p:txBody>
      </p:sp>
      <p:sp>
        <p:nvSpPr>
          <p:cNvPr id="403" name="Google Shape;403;p57"/>
          <p:cNvSpPr txBox="1"/>
          <p:nvPr>
            <p:ph idx="2" type="body"/>
          </p:nvPr>
        </p:nvSpPr>
        <p:spPr>
          <a:xfrm>
            <a:off x="1022076" y="2720629"/>
            <a:ext cx="4991700" cy="3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Psychotherapy (Freudian)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Classical = focus on unconscious conflicts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Contemporary = attention on unconscious AND conscious conflicts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1955"/>
              <a:buChar char="•"/>
            </a:pPr>
            <a:r>
              <a:rPr lang="en-US" sz="1700"/>
              <a:t>Humanistic = people can consciously control own actions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Behavior Therapy = take action to learn new behaviors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Cognitive-Behavior = change the way one thinks</a:t>
            </a:r>
            <a:endParaRPr/>
          </a:p>
          <a:p>
            <a:pPr indent="-136779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t/>
            </a:r>
            <a:endParaRPr sz="2040"/>
          </a:p>
        </p:txBody>
      </p:sp>
      <p:sp>
        <p:nvSpPr>
          <p:cNvPr id="404" name="Google Shape;404;p57"/>
          <p:cNvSpPr txBox="1"/>
          <p:nvPr>
            <p:ph idx="3" type="body"/>
          </p:nvPr>
        </p:nvSpPr>
        <p:spPr>
          <a:xfrm>
            <a:off x="6180670" y="2285999"/>
            <a:ext cx="4718304" cy="948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Psychoactive Drugs (chart on 680)</a:t>
            </a:r>
            <a:endParaRPr/>
          </a:p>
        </p:txBody>
      </p:sp>
      <p:sp>
        <p:nvSpPr>
          <p:cNvPr id="405" name="Google Shape;405;p57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Neuroleptics = antipsychotics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Antidepressants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Lithium &amp; anticonvulsants  = mood stabilizer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Anxiolytics = anti-anxiety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Social Psychology = 8-10%</a:t>
            </a:r>
            <a:endParaRPr/>
          </a:p>
        </p:txBody>
      </p:sp>
      <p:sp>
        <p:nvSpPr>
          <p:cNvPr id="411" name="Google Shape;411;p58"/>
          <p:cNvSpPr txBox="1"/>
          <p:nvPr>
            <p:ph idx="1" type="body"/>
          </p:nvPr>
        </p:nvSpPr>
        <p:spPr>
          <a:xfrm>
            <a:off x="1181100" y="1900237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Social Cognition</a:t>
            </a:r>
            <a:endParaRPr/>
          </a:p>
        </p:txBody>
      </p:sp>
      <p:sp>
        <p:nvSpPr>
          <p:cNvPr id="412" name="Google Shape;412;p58"/>
          <p:cNvSpPr txBox="1"/>
          <p:nvPr>
            <p:ph idx="2" type="body"/>
          </p:nvPr>
        </p:nvSpPr>
        <p:spPr>
          <a:xfrm>
            <a:off x="688489" y="2576946"/>
            <a:ext cx="5325215" cy="3684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7934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Attribution theory = process to explain causes of behavior</a:t>
            </a:r>
            <a:endParaRPr sz="1800"/>
          </a:p>
          <a:p>
            <a:pPr indent="-264953" lvl="1" marL="74295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Fundamental attribution error (other’s behavior = internal)</a:t>
            </a:r>
            <a:endParaRPr sz="1800"/>
          </a:p>
          <a:p>
            <a:pPr indent="-264953" lvl="1" marL="74295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Actor-observer bias (own behavior = external)</a:t>
            </a:r>
            <a:endParaRPr sz="1800"/>
          </a:p>
          <a:p>
            <a:pPr indent="-264953" lvl="1" marL="74295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Self-serving bias (success = internal, failure = external)</a:t>
            </a:r>
            <a:endParaRPr sz="1800"/>
          </a:p>
          <a:p>
            <a:pPr indent="-237934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Stereotypes (belief), prejudice (attitude), discrimination (action)</a:t>
            </a:r>
            <a:endParaRPr sz="1800"/>
          </a:p>
          <a:p>
            <a:pPr indent="-237934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Cognitive dissonance = want thoughts, beliefs, attitudes consistent with behavior</a:t>
            </a:r>
            <a:endParaRPr sz="1800"/>
          </a:p>
        </p:txBody>
      </p:sp>
      <p:sp>
        <p:nvSpPr>
          <p:cNvPr id="413" name="Google Shape;413;p58"/>
          <p:cNvSpPr txBox="1"/>
          <p:nvPr>
            <p:ph idx="3" type="body"/>
          </p:nvPr>
        </p:nvSpPr>
        <p:spPr>
          <a:xfrm>
            <a:off x="6178294" y="1893309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Social Influences</a:t>
            </a:r>
            <a:endParaRPr/>
          </a:p>
        </p:txBody>
      </p:sp>
      <p:sp>
        <p:nvSpPr>
          <p:cNvPr id="414" name="Google Shape;414;p58"/>
          <p:cNvSpPr txBox="1"/>
          <p:nvPr>
            <p:ph idx="4" type="body"/>
          </p:nvPr>
        </p:nvSpPr>
        <p:spPr>
          <a:xfrm>
            <a:off x="6180670" y="2469571"/>
            <a:ext cx="5276224" cy="379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7934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Conformity (Solomon Asch-length of lines experiment)</a:t>
            </a:r>
            <a:endParaRPr sz="1800"/>
          </a:p>
          <a:p>
            <a:pPr indent="-237934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Compliance (foot in door/door in face)</a:t>
            </a:r>
            <a:endParaRPr sz="1800"/>
          </a:p>
          <a:p>
            <a:pPr indent="-237934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Obedience (Stanley Milgram-shocks)</a:t>
            </a:r>
            <a:endParaRPr sz="1800"/>
          </a:p>
          <a:p>
            <a:pPr indent="-237934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Group behavior</a:t>
            </a:r>
            <a:endParaRPr sz="1800"/>
          </a:p>
          <a:p>
            <a:pPr indent="-264953" lvl="1" marL="74295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Deindividuation</a:t>
            </a:r>
            <a:endParaRPr sz="1800"/>
          </a:p>
          <a:p>
            <a:pPr indent="-264953" lvl="1" marL="74295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Groupthink </a:t>
            </a:r>
            <a:endParaRPr sz="1800"/>
          </a:p>
          <a:p>
            <a:pPr indent="-264953" lvl="1" marL="74295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Bystander effect (diffusion of responsibility)</a:t>
            </a:r>
            <a:endParaRPr sz="1800"/>
          </a:p>
          <a:p>
            <a:pPr indent="-264953" lvl="1" marL="74295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Social facilitation/impairment</a:t>
            </a:r>
            <a:endParaRPr sz="1800"/>
          </a:p>
          <a:p>
            <a:pPr indent="-123634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Research Methods = 8-10%</a:t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1295401" y="2556932"/>
            <a:ext cx="4061907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Surveys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Longitudinal Studies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Naturalistic Observation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Case Studies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Correlational Studies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Experiments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5432612" y="2556931"/>
            <a:ext cx="5916706" cy="3569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Ethics=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 Coercion- must be voluntary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Informed consent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Anonymity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Prevent negative long-term effects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 significant risk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Must debrief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The End!</a:t>
            </a:r>
            <a:endParaRPr/>
          </a:p>
        </p:txBody>
      </p:sp>
      <p:sp>
        <p:nvSpPr>
          <p:cNvPr descr="Image result for ap psychology cartoon" id="420" name="Google Shape;420;p5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978946" y="274638"/>
            <a:ext cx="10596282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1F"/>
              </a:buClr>
              <a:buSzPts val="3959"/>
              <a:buFont typeface="Garamond"/>
              <a:buNone/>
            </a:pPr>
            <a:r>
              <a:rPr b="1" lang="en-US" sz="3959">
                <a:solidFill>
                  <a:srgbClr val="62721F"/>
                </a:solidFill>
              </a:rPr>
              <a:t>Scatterplots—use when looking for correlation</a:t>
            </a:r>
            <a:endParaRPr/>
          </a:p>
        </p:txBody>
      </p:sp>
      <p:pic>
        <p:nvPicPr>
          <p:cNvPr id="186" name="Google Shape;18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1675" y="1143001"/>
            <a:ext cx="276225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1143001"/>
            <a:ext cx="272415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3126" y="3810000"/>
            <a:ext cx="273367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1361209" y="4135582"/>
            <a:ext cx="2234046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Relation is always represented by </a:t>
            </a:r>
            <a:r>
              <a:rPr b="1" i="1" lang="en-US" sz="2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 </a:t>
            </a:r>
            <a:r>
              <a:rPr b="1" i="0" lang="en-US" sz="2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=</a:t>
            </a:r>
            <a:endParaRPr b="1" i="0" sz="2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1" lang="en-US" sz="4000"/>
              <a:t>Measures of Central Tendency</a:t>
            </a:r>
            <a:endParaRPr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1905000" y="20574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40"/>
              <a:buChar char="•"/>
            </a:pPr>
            <a:r>
              <a:rPr b="1" lang="en-US" sz="3600"/>
              <a:t>Mean – average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4140"/>
              <a:buChar char="•"/>
            </a:pPr>
            <a:r>
              <a:rPr b="1" lang="en-US" sz="3600"/>
              <a:t>Median – halfway point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4140"/>
              <a:buChar char="•"/>
            </a:pPr>
            <a:r>
              <a:rPr b="1" lang="en-US" sz="3600"/>
              <a:t>Mode – occurs most frequently</a:t>
            </a:r>
            <a:endParaRPr/>
          </a:p>
        </p:txBody>
      </p:sp>
      <p:pic>
        <p:nvPicPr>
          <p:cNvPr descr="Unit2Mod106"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1752601"/>
            <a:ext cx="3754438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Confusing Pairs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Independent Variable </a:t>
            </a:r>
            <a:r>
              <a:rPr lang="en-US"/>
              <a:t>(What is tested) v. </a:t>
            </a:r>
            <a:r>
              <a:rPr b="1" lang="en-US"/>
              <a:t>Dependent Variable </a:t>
            </a:r>
            <a:r>
              <a:rPr lang="en-US"/>
              <a:t>(What is measured)</a:t>
            </a:r>
            <a:endParaRPr/>
          </a:p>
        </p:txBody>
      </p:sp>
      <p:sp>
        <p:nvSpPr>
          <p:cNvPr id="203" name="Google Shape;203;p26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/>
              <a:t>Experimental Group </a:t>
            </a:r>
            <a:r>
              <a:rPr lang="en-US"/>
              <a:t>(is tested and/or receives a treatment) v. </a:t>
            </a:r>
            <a:r>
              <a:rPr b="1" lang="en-US"/>
              <a:t>Control Group </a:t>
            </a:r>
            <a:r>
              <a:rPr lang="en-US"/>
              <a:t>(Is compared to the experimental group &amp; receives a placebo in a drug experiment)</a:t>
            </a:r>
            <a:endParaRPr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Cognition = 8-10%</a:t>
            </a:r>
            <a:endParaRPr/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1295400" y="2476496"/>
            <a:ext cx="4718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Thinking</a:t>
            </a:r>
            <a:endParaRPr/>
          </a:p>
        </p:txBody>
      </p:sp>
      <p:sp>
        <p:nvSpPr>
          <p:cNvPr id="210" name="Google Shape;210;p27"/>
          <p:cNvSpPr txBox="1"/>
          <p:nvPr>
            <p:ph idx="2" type="body"/>
          </p:nvPr>
        </p:nvSpPr>
        <p:spPr>
          <a:xfrm>
            <a:off x="1295450" y="3052749"/>
            <a:ext cx="4718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Concepts –Categories -Prototypes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Heuristics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2128"/>
              <a:buChar char="•"/>
            </a:pPr>
            <a:r>
              <a:rPr lang="en-US" sz="1850"/>
              <a:t>Availability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2128"/>
              <a:buChar char="•"/>
            </a:pPr>
            <a:r>
              <a:rPr lang="en-US" sz="1850"/>
              <a:t>Anchoring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Confirmation Bias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Char char="•"/>
            </a:pPr>
            <a:r>
              <a:rPr lang="en-US" sz="2220"/>
              <a:t>Functional Fixedness</a:t>
            </a:r>
            <a:endParaRPr sz="2220"/>
          </a:p>
        </p:txBody>
      </p:sp>
      <p:sp>
        <p:nvSpPr>
          <p:cNvPr id="211" name="Google Shape;211;p27"/>
          <p:cNvSpPr txBox="1"/>
          <p:nvPr>
            <p:ph idx="3" type="body"/>
          </p:nvPr>
        </p:nvSpPr>
        <p:spPr>
          <a:xfrm>
            <a:off x="6180670" y="2476496"/>
            <a:ext cx="4718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Memory</a:t>
            </a:r>
            <a:endParaRPr/>
          </a:p>
        </p:txBody>
      </p:sp>
      <p:sp>
        <p:nvSpPr>
          <p:cNvPr id="212" name="Google Shape;212;p27"/>
          <p:cNvSpPr txBox="1"/>
          <p:nvPr>
            <p:ph idx="4" type="body"/>
          </p:nvPr>
        </p:nvSpPr>
        <p:spPr>
          <a:xfrm>
            <a:off x="6180720" y="3052812"/>
            <a:ext cx="4718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Encoding, storage, retrieval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Types = episodic, semantic, procedural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Short term (7 +/-2)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Long term (limitless)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Retrieval (recall, recognize, context, state or mood dependent)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Memory construction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Confusing Pairs</a:t>
            </a:r>
            <a:endParaRPr/>
          </a:p>
        </p:txBody>
      </p:sp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39"/>
              <a:buChar char="•"/>
            </a:pPr>
            <a:r>
              <a:rPr b="1" lang="en-US" sz="1860"/>
              <a:t>Assimilation</a:t>
            </a:r>
            <a:r>
              <a:rPr lang="en-US" sz="1860"/>
              <a:t> (all four legged animals are “doggies”) v. </a:t>
            </a:r>
            <a:r>
              <a:rPr b="1" lang="en-US" sz="1860"/>
              <a:t>Accommodation</a:t>
            </a:r>
            <a:r>
              <a:rPr lang="en-US" sz="1860"/>
              <a:t> (“doggies” are different than “kitties”)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2139"/>
              <a:buChar char="•"/>
            </a:pPr>
            <a:r>
              <a:rPr b="1" lang="en-US" sz="1860"/>
              <a:t>Algorithms</a:t>
            </a:r>
            <a:r>
              <a:rPr lang="en-US" sz="1860"/>
              <a:t> (step-by-step) v. </a:t>
            </a:r>
            <a:r>
              <a:rPr b="1" lang="en-US" sz="1860"/>
              <a:t>Heuristics</a:t>
            </a:r>
            <a:r>
              <a:rPr lang="en-US" sz="1860"/>
              <a:t> (rule-of-thumb)</a:t>
            </a:r>
            <a:endParaRPr/>
          </a:p>
          <a:p>
            <a:pPr indent="-149923" lvl="0" marL="285750" rtl="0" algn="l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2139"/>
              <a:buNone/>
            </a:pPr>
            <a:r>
              <a:t/>
            </a:r>
            <a:endParaRPr sz="1860"/>
          </a:p>
          <a:p>
            <a:pPr indent="-149923" lvl="0" marL="285750" rtl="0" algn="l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2139"/>
              <a:buNone/>
            </a:pPr>
            <a:r>
              <a:t/>
            </a:r>
            <a:endParaRPr sz="1860"/>
          </a:p>
        </p:txBody>
      </p:sp>
      <p:sp>
        <p:nvSpPr>
          <p:cNvPr id="219" name="Google Shape;219;p28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39"/>
              <a:buChar char="•"/>
            </a:pPr>
            <a:r>
              <a:rPr b="1" lang="en-US" sz="1860"/>
              <a:t>Primacy</a:t>
            </a:r>
            <a:r>
              <a:rPr lang="en-US" sz="1860"/>
              <a:t> effect (first items remembered) v. </a:t>
            </a:r>
            <a:r>
              <a:rPr b="1" lang="en-US" sz="1860"/>
              <a:t>Recency</a:t>
            </a:r>
            <a:r>
              <a:rPr lang="en-US" sz="1860"/>
              <a:t> effect (last items remembered)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2139"/>
              <a:buChar char="•"/>
            </a:pPr>
            <a:r>
              <a:rPr b="1" lang="en-US" sz="1860"/>
              <a:t>Proactive interference </a:t>
            </a:r>
            <a:r>
              <a:rPr lang="en-US" sz="1860"/>
              <a:t>(loss of the new info) v. </a:t>
            </a:r>
            <a:r>
              <a:rPr b="1" lang="en-US" sz="1860"/>
              <a:t>Retroactive interference </a:t>
            </a:r>
            <a:r>
              <a:rPr lang="en-US" sz="1860"/>
              <a:t>(loss of the old info)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2139"/>
              <a:buChar char="•"/>
            </a:pPr>
            <a:r>
              <a:rPr b="1" lang="en-US" sz="1860"/>
              <a:t>Implicit memory </a:t>
            </a:r>
            <a:r>
              <a:rPr lang="en-US" sz="1860"/>
              <a:t>(non-declarative—doesn’t require conscious thought; skills) v. </a:t>
            </a:r>
            <a:r>
              <a:rPr b="1" lang="en-US" sz="1860"/>
              <a:t>Explicit memory </a:t>
            </a:r>
            <a:r>
              <a:rPr lang="en-US" sz="1860"/>
              <a:t>(declarative (requires conscious thought; facts)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2139"/>
              <a:buChar char="•"/>
            </a:pPr>
            <a:r>
              <a:rPr b="1" lang="en-US" sz="1860"/>
              <a:t>Recall</a:t>
            </a:r>
            <a:r>
              <a:rPr lang="en-US" sz="1860"/>
              <a:t> memory (no cues; fill in the blank) v. </a:t>
            </a:r>
            <a:r>
              <a:rPr b="1" lang="en-US" sz="1860"/>
              <a:t>Recognition</a:t>
            </a:r>
            <a:r>
              <a:rPr lang="en-US" sz="1860"/>
              <a:t> (some hints; multiple choice)</a:t>
            </a:r>
            <a:endParaRPr/>
          </a:p>
          <a:p>
            <a:pPr indent="-149923" lvl="0" marL="285750" rtl="0" algn="l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2139"/>
              <a:buNone/>
            </a:pPr>
            <a:r>
              <a:t/>
            </a:r>
            <a:endParaRPr sz="1860"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